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7EF492-93D9-33F7-17C3-F029FB86D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732DF04-3564-07C0-EB69-57CF62B1C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6342757-4859-DC4C-C23B-8008C6C1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EFC-08FB-41BF-997C-0B58C8427B0D}" type="datetimeFigureOut">
              <a:rPr lang="it-IT" smtClean="0"/>
              <a:t>25/01/2023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240C16-B617-08E4-9317-F56F10AB5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BD79FA-1B57-3C24-F316-DD4FCF99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34DC-96C8-41C6-A0B3-84F07A425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93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2DD547-790F-2AEE-D70F-F50E2DAD5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F71B370-60FF-3B5C-31C6-90BCD7152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7DD016-B1B1-22C8-2FA9-05B49F6A4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EFC-08FB-41BF-997C-0B58C8427B0D}" type="datetimeFigureOut">
              <a:rPr lang="it-IT" smtClean="0"/>
              <a:t>25/01/2023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397255-94F7-01C9-E8ED-849F10CF8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1807F1-2383-83DA-D118-F5F627E9D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34DC-96C8-41C6-A0B3-84F07A425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65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7B88F02-FA53-455C-C91C-EA9F15F28F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9AF4DAE-B5E2-BA69-40D0-C4E1B026D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2B2DB0-CD8A-2823-C795-C0F1410F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EFC-08FB-41BF-997C-0B58C8427B0D}" type="datetimeFigureOut">
              <a:rPr lang="it-IT" smtClean="0"/>
              <a:t>25/01/2023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FDA40C-9188-E9F2-1BCF-63A56A042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6FEB0A-2BB3-6BA3-2905-A06DF2F2D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34DC-96C8-41C6-A0B3-84F07A425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49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0DC1C4-6D82-3F16-291B-89322174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8FB05D-09C3-CC2D-49C5-D3C5DFB75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8463E3-74D9-33DE-AF71-9E3452D56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EFC-08FB-41BF-997C-0B58C8427B0D}" type="datetimeFigureOut">
              <a:rPr lang="it-IT" smtClean="0"/>
              <a:t>25/01/2023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170FF2-7651-1559-9EC8-15351800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A7DB79-4FBA-9CB0-932F-049083DC4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34DC-96C8-41C6-A0B3-84F07A425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26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853F01-7C5F-E6CE-D922-82ACAE894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9B0BC6-C94A-C586-590C-6584572D2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C99947-1BA7-7039-DB7B-8B0799C07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EFC-08FB-41BF-997C-0B58C8427B0D}" type="datetimeFigureOut">
              <a:rPr lang="it-IT" smtClean="0"/>
              <a:t>25/01/2023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CCDC8E-8DCA-ECD8-3C64-AF4AD5400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8526AE-F750-141F-2B61-1D29CE13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34DC-96C8-41C6-A0B3-84F07A425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04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5D3C03-9342-DB9A-FC3F-CA22BFCE6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E62978-D5CE-78A5-0CFD-EE0146670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304C3DD-23BD-1948-5D58-C6FB6FE8C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A7A74D-7701-0534-1662-CCF3299A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EFC-08FB-41BF-997C-0B58C8427B0D}" type="datetimeFigureOut">
              <a:rPr lang="it-IT" smtClean="0"/>
              <a:t>25/01/2023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3C4D52-3A66-2650-203A-BC94915B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D8B1AF-4A76-6A67-F7EC-0D4D04940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34DC-96C8-41C6-A0B3-84F07A425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8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B81ED2-72B1-10C3-732A-ABB99F53F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AC622E3-A969-92C4-D9F8-58C80C1CE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52F5E70-B222-BCFA-24C9-74CF6305A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BE71B85-D2E3-33A8-3847-6C743A71F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D1B65D7-E076-E76A-E731-0E729DD1A3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7739F68-5BAA-FC18-1A38-4E978D4BB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EFC-08FB-41BF-997C-0B58C8427B0D}" type="datetimeFigureOut">
              <a:rPr lang="it-IT" smtClean="0"/>
              <a:t>25/01/2023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9915898-5485-34FF-D54A-21C7ADB4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7860C3F-A4A1-7E74-CEF0-755F5A4E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34DC-96C8-41C6-A0B3-84F07A425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06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D4A2E7-1EE1-94E7-3914-73B86A31C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D085E18-BBDC-E4BF-E9B3-AE1796CAD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EFC-08FB-41BF-997C-0B58C8427B0D}" type="datetimeFigureOut">
              <a:rPr lang="it-IT" smtClean="0"/>
              <a:t>25/01/2023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9414D0-F2CA-0AFF-4D7B-8CA2DD37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C99C814-B389-BF09-D03C-51C72C334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34DC-96C8-41C6-A0B3-84F07A425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8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131D853-0DE2-FEDF-53F7-C3B1C6B63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EFC-08FB-41BF-997C-0B58C8427B0D}" type="datetimeFigureOut">
              <a:rPr lang="it-IT" smtClean="0"/>
              <a:t>25/01/2023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9D78F90-8C29-6B42-4D99-7864081B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1E2329D-3C8E-944C-AD21-D6A43A67D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34DC-96C8-41C6-A0B3-84F07A425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40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EC1BE9-33C0-CD92-A872-6A6054CE5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B3186A-1AA8-4BF0-B428-C03F85EF4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155E67A-0C3D-DF1F-810C-82C669F5D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0ECBBDC-9C6F-4093-7081-D3630D60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EFC-08FB-41BF-997C-0B58C8427B0D}" type="datetimeFigureOut">
              <a:rPr lang="it-IT" smtClean="0"/>
              <a:t>25/01/2023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F66403-5AB2-C4B2-2C59-84E79053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9021BD-BD27-6E28-A38A-B236C5C18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34DC-96C8-41C6-A0B3-84F07A425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62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63E715-A070-3BBD-0CB2-9137C043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E5A4FBF-3A53-444F-F21D-161683A65D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44F4314-5270-7DC9-B691-1564D2288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BF302C-2394-9F3E-0833-9597DDCB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6EFC-08FB-41BF-997C-0B58C8427B0D}" type="datetimeFigureOut">
              <a:rPr lang="it-IT" smtClean="0"/>
              <a:t>25/01/2023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0653DB-62C4-053A-BF45-2968EC0E1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6F3215-37BD-560D-46C5-DDD6598C2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934DC-96C8-41C6-A0B3-84F07A425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237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C66E629-86B3-1D48-E4D2-75F39D12C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CBBA6C2-DC7A-01B1-36CC-771087B1F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616F73-CDC3-7AC8-1599-93D537F29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6EFC-08FB-41BF-997C-0B58C8427B0D}" type="datetimeFigureOut">
              <a:rPr lang="it-IT" smtClean="0"/>
              <a:t>25/01/2023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789720-EE71-09CD-B96D-F950A2114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208D62-D071-4A00-AF70-3384B46C5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934DC-96C8-41C6-A0B3-84F07A4255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98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41578C1-FB30-5CD6-AB02-F2EDDB0ED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/>
          </a:bodyPr>
          <a:lstStyle/>
          <a:p>
            <a:r>
              <a:rPr lang="it-IT" sz="3300" dirty="0"/>
              <a:t>Analisi delle caratteristiche qualitative dei rifiuti da costruzione e demolizione e degli aggregati riciclati alla luce del recente regolamento </a:t>
            </a:r>
            <a:r>
              <a:rPr lang="it-IT" sz="3300" dirty="0" err="1"/>
              <a:t>EoW</a:t>
            </a:r>
            <a:endParaRPr lang="it-IT" sz="33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4EE1089-BDA2-A5D7-1BF9-DBAA67C9D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>
            <a:normAutofit/>
          </a:bodyPr>
          <a:lstStyle/>
          <a:p>
            <a:r>
              <a:rPr lang="it-IT" dirty="0"/>
              <a:t>COLLABORAZIONE TRA UNIVERSITÀ DEGLI STUDI DI BRESCIA E ANCE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02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CFE311-B8D5-6A21-2A5C-2CB8F120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it-IT" dirty="0"/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A52972-471E-CDBC-8557-39F7DF26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it-IT" sz="2400" dirty="0"/>
              <a:t>Valutazione della qualità degli aggregati riciclati (AR) alla luce dei requisiti previsti nel nuovo regolamento End of Waste</a:t>
            </a:r>
          </a:p>
          <a:p>
            <a:endParaRPr lang="it-IT" sz="2400" dirty="0"/>
          </a:p>
          <a:p>
            <a:r>
              <a:rPr lang="it-IT" sz="2400" dirty="0"/>
              <a:t>Correlazione tra le caratteristiche qualitative dei rifiuti da costruzione e demolizione (CDW), trattati dagli impianti di riciclaggio, e degli AR </a:t>
            </a:r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3551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CFE311-B8D5-6A21-2A5C-2CB8F120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it-IT" dirty="0"/>
              <a:t>INDIVIDUAZIONE DEGLI IMPIANTI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A52972-471E-CDBC-8557-39F7DF26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it-IT" sz="2000" dirty="0"/>
              <a:t>Localizzazione geografica </a:t>
            </a:r>
          </a:p>
          <a:p>
            <a:endParaRPr lang="it-IT" sz="2000" dirty="0"/>
          </a:p>
          <a:p>
            <a:r>
              <a:rPr lang="it-IT" sz="2000" dirty="0"/>
              <a:t>CDW in ingresso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/>
              <a:t>Tipologia CDW trattati (EER, ad es. 170504, 170302 ecc..)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/>
              <a:t>Quantità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/>
              <a:t>Provenienza (tipologia di demolizione)</a:t>
            </a:r>
          </a:p>
          <a:p>
            <a:endParaRPr lang="it-IT" sz="2000" dirty="0"/>
          </a:p>
          <a:p>
            <a:r>
              <a:rPr lang="it-IT" sz="2000" dirty="0"/>
              <a:t>Tipo di impianto (fisso/mobile) e filiera di trattamento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dirty="0"/>
              <a:t>Modalità di lavorazione (tracciamento CDW trattati </a:t>
            </a:r>
            <a:r>
              <a:rPr lang="it-IT" sz="2000" dirty="0">
                <a:sym typeface="Wingdings" panose="05000000000000000000" pitchFamily="2" charset="2"/>
              </a:rPr>
              <a:t> </a:t>
            </a:r>
            <a:r>
              <a:rPr lang="it-IT" sz="2000" dirty="0"/>
              <a:t>AR prodotti)</a:t>
            </a:r>
          </a:p>
        </p:txBody>
      </p:sp>
    </p:spTree>
    <p:extLst>
      <p:ext uri="{BB962C8B-B14F-4D97-AF65-F5344CB8AC3E}">
        <p14:creationId xmlns:p14="http://schemas.microsoft.com/office/powerpoint/2010/main" val="1039146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CFE311-B8D5-6A21-2A5C-2CB8F120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it-IT" dirty="0"/>
              <a:t>METODOLOGIA DI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A52972-471E-CDBC-8557-39F7DF26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200" dirty="0"/>
          </a:p>
          <a:p>
            <a:r>
              <a:rPr lang="it-IT" sz="2200" dirty="0"/>
              <a:t>Individuazione delle aziende</a:t>
            </a:r>
          </a:p>
          <a:p>
            <a:endParaRPr lang="it-IT" sz="2200" dirty="0"/>
          </a:p>
          <a:p>
            <a:r>
              <a:rPr lang="it-IT" sz="2200" dirty="0"/>
              <a:t>Colloquio</a:t>
            </a:r>
          </a:p>
          <a:p>
            <a:endParaRPr lang="it-IT" sz="2200" dirty="0"/>
          </a:p>
          <a:p>
            <a:r>
              <a:rPr lang="it-IT" sz="2200" dirty="0"/>
              <a:t>Eventuale visita tecnica</a:t>
            </a:r>
          </a:p>
        </p:txBody>
      </p:sp>
    </p:spTree>
    <p:extLst>
      <p:ext uri="{BB962C8B-B14F-4D97-AF65-F5344CB8AC3E}">
        <p14:creationId xmlns:p14="http://schemas.microsoft.com/office/powerpoint/2010/main" val="202039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CFE311-B8D5-6A21-2A5C-2CB8F120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it-IT" dirty="0"/>
              <a:t>PROPOSTA DI LAVORO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A52972-471E-CDBC-8557-39F7DF26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IL piano di monitoraggio verrà definito nel dettaglio in collaborazione tra ANCE e il DICATAM una volta acquisite le informazioni sulle caratteristiche tecnologiche e gestionali delle aziende.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b="1" u="sng" dirty="0"/>
              <a:t>PROPOSTA DI MASSIMA DEL PIANO DI MONITORAGGIO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Durata </a:t>
            </a:r>
            <a:r>
              <a:rPr lang="it-IT" sz="2400" dirty="0">
                <a:sym typeface="Wingdings" panose="05000000000000000000" pitchFamily="2" charset="2"/>
              </a:rPr>
              <a:t></a:t>
            </a:r>
            <a:r>
              <a:rPr lang="it-IT" sz="2400" dirty="0"/>
              <a:t> 2 mesi (Febbraio-Marzo 2023)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Punti di campionamento: cumulo CDW, cumulo AR ecc. (da definire)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Numero di campioni (</a:t>
            </a:r>
            <a:r>
              <a:rPr lang="it-IT" sz="2400" dirty="0">
                <a:sym typeface="Wingdings" panose="05000000000000000000" pitchFamily="2" charset="2"/>
              </a:rPr>
              <a:t>da definire in base a </a:t>
            </a:r>
            <a:r>
              <a:rPr lang="it-IT" sz="2400" u="sng" dirty="0">
                <a:sym typeface="Wingdings" panose="05000000000000000000" pitchFamily="2" charset="2"/>
              </a:rPr>
              <a:t>numero di aziende coinvolte</a:t>
            </a:r>
            <a:r>
              <a:rPr lang="it-IT" sz="2400" dirty="0">
                <a:sym typeface="Wingdings" panose="05000000000000000000" pitchFamily="2" charset="2"/>
              </a:rPr>
              <a:t>, flussi di CDW e AR, criteri di stoccaggio, modalità di lavorazione, modalità di esecuzione dei controlli, ecc.)</a:t>
            </a:r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Analisi su CDW e AR secondo i requisiti presenti nel nuovo regolamento </a:t>
            </a:r>
            <a:r>
              <a:rPr lang="it-IT" sz="2400" dirty="0" err="1"/>
              <a:t>EoW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5891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CFE311-B8D5-6A21-2A5C-2CB8F120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it-IT" dirty="0"/>
              <a:t>Analisi dei campioni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A52972-471E-CDBC-8557-39F7DF26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Le analisi dovranno contemplare i parametri inquinanti previsti dal regolamento </a:t>
            </a:r>
            <a:r>
              <a:rPr lang="it-IT" sz="2400" dirty="0" err="1"/>
              <a:t>EoW</a:t>
            </a:r>
            <a:r>
              <a:rPr lang="it-IT" sz="2400" dirty="0"/>
              <a:t>, al fine di valutare le eventuali criticità. </a:t>
            </a:r>
          </a:p>
          <a:p>
            <a:pPr marL="0" indent="0">
              <a:buNone/>
            </a:pPr>
            <a:r>
              <a:rPr lang="it-IT" sz="2400" dirty="0"/>
              <a:t>I laboratori di analisi dovranno fornire adeguati referti analitici in modo da verificare effettivamente il rispetto o meno dei requisiti previsti dal regolamento.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5874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573559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CFE311-B8D5-6A21-2A5C-2CB8F120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5239512" cy="1344975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chemeClr val="bg1"/>
                </a:solidFill>
              </a:rPr>
              <a:t>Analisi chimica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7023" y="2050687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A52972-471E-CDBC-8557-39F7DF26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5235490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bg1"/>
                </a:solidFill>
              </a:rPr>
              <a:t>Secondo il nuovo regolamento </a:t>
            </a:r>
            <a:r>
              <a:rPr lang="it-IT" sz="2000" dirty="0" err="1">
                <a:solidFill>
                  <a:schemeClr val="bg1"/>
                </a:solidFill>
              </a:rPr>
              <a:t>EoW</a:t>
            </a:r>
            <a:r>
              <a:rPr lang="it-IT" sz="2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it-IT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7CCF24E-D1D2-2F97-1AD6-4FFC7CFCE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0632" y="973752"/>
            <a:ext cx="5126736" cy="475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998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573559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CFE311-B8D5-6A21-2A5C-2CB8F120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5239512" cy="1344975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chemeClr val="bg1"/>
                </a:solidFill>
              </a:rPr>
              <a:t>Test di cessione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7023" y="2050687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A52972-471E-CDBC-8557-39F7DF26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5235490" cy="3773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solidFill>
                  <a:schemeClr val="bg1"/>
                </a:solidFill>
              </a:rPr>
              <a:t>Secondo il nuovo regolamento </a:t>
            </a:r>
            <a:r>
              <a:rPr lang="it-IT" sz="2000">
                <a:solidFill>
                  <a:schemeClr val="bg1"/>
                </a:solidFill>
              </a:rPr>
              <a:t>EoW</a:t>
            </a:r>
            <a:r>
              <a:rPr lang="it-IT" sz="2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it-IT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chemeClr val="bg1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08FC3AF-A5A4-C489-CA8C-BB87410C9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637" y="467047"/>
            <a:ext cx="4127966" cy="573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134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309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Tema di Office</vt:lpstr>
      <vt:lpstr>Analisi delle caratteristiche qualitative dei rifiuti da costruzione e demolizione e degli aggregati riciclati alla luce del recente regolamento EoW</vt:lpstr>
      <vt:lpstr>OBIETTIVI</vt:lpstr>
      <vt:lpstr>INDIVIDUAZIONE DEGLI IMPIANTI</vt:lpstr>
      <vt:lpstr>METODOLOGIA DI LAVORO</vt:lpstr>
      <vt:lpstr>PROPOSTA DI LAVORO</vt:lpstr>
      <vt:lpstr>Analisi dei campioni</vt:lpstr>
      <vt:lpstr>Analisi chimica</vt:lpstr>
      <vt:lpstr>Test di cessione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delle caratteristiche qualitative dei rifiuti da costruzione e demolizione e degli aggregati riciclati alla luce del recente regolamento EoW</dc:title>
  <dc:creator>Piccinali Andrea</dc:creator>
  <cp:lastModifiedBy>ANCE</cp:lastModifiedBy>
  <cp:revision>3</cp:revision>
  <dcterms:created xsi:type="dcterms:W3CDTF">2023-01-17T09:33:34Z</dcterms:created>
  <dcterms:modified xsi:type="dcterms:W3CDTF">2023-01-25T15:02:03Z</dcterms:modified>
</cp:coreProperties>
</file>